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83" r:id="rId3"/>
    <p:sldId id="294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5" r:id="rId12"/>
    <p:sldId id="303" r:id="rId13"/>
    <p:sldId id="304" r:id="rId14"/>
    <p:sldId id="306" r:id="rId15"/>
    <p:sldId id="307" r:id="rId16"/>
    <p:sldId id="30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3 – Creating Labels, Text Styles, and Button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Python Logo Transparent - myscrappylittlelife">
            <a:extLst>
              <a:ext uri="{FF2B5EF4-FFF2-40B4-BE49-F238E27FC236}">
                <a16:creationId xmlns:a16="http://schemas.microsoft.com/office/drawing/2014/main" id="{189E66E8-973B-8B2F-1D5A-3FD835A0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261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64" y="848561"/>
            <a:ext cx="6534913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Kivy, the </a:t>
            </a: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a mixin class provided to enable touch-based interactions for widgets. 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56E6E-0F01-D60F-4804-8C27B3FD246B}"/>
              </a:ext>
            </a:extLst>
          </p:cNvPr>
          <p:cNvSpPr txBox="1"/>
          <p:nvPr/>
        </p:nvSpPr>
        <p:spPr>
          <a:xfrm>
            <a:off x="2597494" y="2074155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from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kivy.uix.behaviors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import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ButtonBehavior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1630917" y="2098621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B687F5-2238-2917-BAAF-4F29A7A6FC80}"/>
              </a:ext>
            </a:extLst>
          </p:cNvPr>
          <p:cNvSpPr txBox="1"/>
          <p:nvPr/>
        </p:nvSpPr>
        <p:spPr>
          <a:xfrm>
            <a:off x="54864" y="286886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Touch Events:</a:t>
            </a:r>
            <a:endParaRPr lang="en-US" dirty="0"/>
          </a:p>
        </p:txBody>
      </p:sp>
      <p:sp>
        <p:nvSpPr>
          <p:cNvPr id="19" name="Rectangle 2">
            <a:extLst>
              <a:ext uri="{FF2B5EF4-FFF2-40B4-BE49-F238E27FC236}">
                <a16:creationId xmlns:a16="http://schemas.microsoft.com/office/drawing/2014/main" id="{EE60A1D7-A36C-A077-47BA-AD2F60A2FF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0917" y="2869345"/>
            <a:ext cx="586622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ButtonBehavior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provides methods to handle touch events such as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on_touch_down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on_touch_move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and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on_touch_up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.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9DFF0868-36C6-BFC5-3924-3EF00FA5D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0917" y="3599781"/>
            <a:ext cx="572870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ButtonBehavior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introduces states like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down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and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disabled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which are useful for visual feedback.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DDE66B-685B-485E-8BC9-F0AA949B3746}"/>
              </a:ext>
            </a:extLst>
          </p:cNvPr>
          <p:cNvSpPr txBox="1"/>
          <p:nvPr/>
        </p:nvSpPr>
        <p:spPr>
          <a:xfrm>
            <a:off x="54864" y="358571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States</a:t>
            </a:r>
            <a:endParaRPr lang="en-US" dirty="0"/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FE08AFF9-FD8C-77F1-6A82-B81F0F8085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0917" y="4192201"/>
            <a:ext cx="572870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It introduces properties such as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background_normal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and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background_down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that allow you to specify different background images or colors for the widget in different states.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BB2B79E-D74C-CA17-E3A1-57B282C49C5B}"/>
              </a:ext>
            </a:extLst>
          </p:cNvPr>
          <p:cNvSpPr txBox="1"/>
          <p:nvPr/>
        </p:nvSpPr>
        <p:spPr>
          <a:xfrm>
            <a:off x="54864" y="419865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Properties</a:t>
            </a:r>
            <a:endParaRPr lang="en-US" dirty="0"/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D24EDEE6-076B-C67B-ADDA-DCB0E99FD9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0917" y="5175931"/>
            <a:ext cx="586622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The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ButtonBehavior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class includes logic for handling clicks, and it can trigger the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on_press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and </a:t>
            </a:r>
            <a:r>
              <a:rPr kumimoji="0" lang="en-US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on_release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events.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D73869-9676-BF33-CCA2-A91C9B1D9202}"/>
              </a:ext>
            </a:extLst>
          </p:cNvPr>
          <p:cNvSpPr txBox="1"/>
          <p:nvPr/>
        </p:nvSpPr>
        <p:spPr>
          <a:xfrm>
            <a:off x="54864" y="516428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Söhne"/>
              </a:rPr>
              <a:t>Click Handling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098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261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64" y="848561"/>
            <a:ext cx="6534913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Kivy, the </a:t>
            </a: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a mixin class provided to enable touch-based interactions for widgets. 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56E6E-0F01-D60F-4804-8C27B3FD246B}"/>
              </a:ext>
            </a:extLst>
          </p:cNvPr>
          <p:cNvSpPr txBox="1"/>
          <p:nvPr/>
        </p:nvSpPr>
        <p:spPr>
          <a:xfrm>
            <a:off x="2597494" y="2074155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from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kivy.uix.behaviors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import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ButtonBehavior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1630917" y="2098621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04C1E3-1350-9780-26EE-5E0B067A8F7F}"/>
              </a:ext>
            </a:extLst>
          </p:cNvPr>
          <p:cNvSpPr txBox="1"/>
          <p:nvPr/>
        </p:nvSpPr>
        <p:spPr>
          <a:xfrm>
            <a:off x="7006263" y="2752541"/>
            <a:ext cx="1405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 - touched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0E008F-127C-D92D-1595-9B237A5FA996}"/>
              </a:ext>
            </a:extLst>
          </p:cNvPr>
          <p:cNvSpPr/>
          <p:nvPr/>
        </p:nvSpPr>
        <p:spPr>
          <a:xfrm>
            <a:off x="8466937" y="2619455"/>
            <a:ext cx="578589" cy="51375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AA34F5-B788-4628-F425-5CBADCAC1CF1}"/>
              </a:ext>
            </a:extLst>
          </p:cNvPr>
          <p:cNvSpPr txBox="1"/>
          <p:nvPr/>
        </p:nvSpPr>
        <p:spPr>
          <a:xfrm>
            <a:off x="7161006" y="3644443"/>
            <a:ext cx="1235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touched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68ED34-DA2B-3658-0678-5D636FB5D772}"/>
              </a:ext>
            </a:extLst>
          </p:cNvPr>
          <p:cNvSpPr/>
          <p:nvPr/>
        </p:nvSpPr>
        <p:spPr>
          <a:xfrm>
            <a:off x="8466937" y="3511357"/>
            <a:ext cx="578589" cy="51375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B6396-ED7C-3E36-1C52-B02758C03E6D}"/>
              </a:ext>
            </a:extLst>
          </p:cNvPr>
          <p:cNvSpPr txBox="1"/>
          <p:nvPr/>
        </p:nvSpPr>
        <p:spPr>
          <a:xfrm>
            <a:off x="270803" y="2684196"/>
            <a:ext cx="6468170" cy="397031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ColorChangingLabel</a:t>
            </a:r>
            <a:r>
              <a:rPr lang="en-US" dirty="0"/>
              <a:t>(</a:t>
            </a:r>
            <a:r>
              <a:rPr lang="en-US" dirty="0" err="1"/>
              <a:t>ButtonBehavior</a:t>
            </a:r>
            <a:r>
              <a:rPr lang="en-US" dirty="0"/>
              <a:t>, Label):</a:t>
            </a:r>
          </a:p>
          <a:p>
            <a:r>
              <a:rPr lang="en-US" dirty="0"/>
              <a:t>    def __</a:t>
            </a:r>
            <a:r>
              <a:rPr lang="en-US" dirty="0" err="1"/>
              <a:t>init</a:t>
            </a:r>
            <a:r>
              <a:rPr lang="en-US" dirty="0"/>
              <a:t>__(self, **</a:t>
            </a:r>
            <a:r>
              <a:rPr lang="en-US" dirty="0" err="1"/>
              <a:t>kwargs</a:t>
            </a:r>
            <a:r>
              <a:rPr lang="en-US" dirty="0"/>
              <a:t>):</a:t>
            </a:r>
          </a:p>
          <a:p>
            <a:r>
              <a:rPr lang="en-US" dirty="0"/>
              <a:t>        super(</a:t>
            </a:r>
            <a:r>
              <a:rPr lang="en-US" dirty="0" err="1"/>
              <a:t>ColorChangingLabel</a:t>
            </a:r>
            <a:r>
              <a:rPr lang="en-US" dirty="0"/>
              <a:t>, self).__</a:t>
            </a:r>
            <a:r>
              <a:rPr lang="en-US" dirty="0" err="1"/>
              <a:t>init</a:t>
            </a:r>
            <a:r>
              <a:rPr lang="en-US" dirty="0"/>
              <a:t>__(**</a:t>
            </a:r>
            <a:r>
              <a:rPr lang="en-US" dirty="0" err="1"/>
              <a:t>kwargs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self.original_color</a:t>
            </a:r>
            <a:r>
              <a:rPr lang="en-US" dirty="0"/>
              <a:t> = </a:t>
            </a:r>
            <a:r>
              <a:rPr lang="en-US" dirty="0" err="1"/>
              <a:t>self.color</a:t>
            </a:r>
            <a:r>
              <a:rPr lang="en-US" dirty="0"/>
              <a:t>  # Store the original color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on_touch_down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(0, 1, 0, 1)  # Green color</a:t>
            </a:r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on_touch_down</a:t>
            </a:r>
            <a:r>
              <a:rPr lang="en-US" dirty="0"/>
              <a:t>(touch)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on_touch_up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</a:t>
            </a:r>
            <a:r>
              <a:rPr lang="en-US" dirty="0" err="1"/>
              <a:t>self.original_color</a:t>
            </a:r>
            <a:endParaRPr lang="en-US" dirty="0"/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on_touch_up</a:t>
            </a:r>
            <a:r>
              <a:rPr lang="en-US" dirty="0"/>
              <a:t>(touch)</a:t>
            </a:r>
          </a:p>
        </p:txBody>
      </p:sp>
    </p:spTree>
    <p:extLst>
      <p:ext uri="{BB962C8B-B14F-4D97-AF65-F5344CB8AC3E}">
        <p14:creationId xmlns:p14="http://schemas.microsoft.com/office/powerpoint/2010/main" val="1749474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261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64" y="848561"/>
            <a:ext cx="6534913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Kivy, the </a:t>
            </a: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a mixin class provided to enable touch-based interactions for widgets. 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56E6E-0F01-D60F-4804-8C27B3FD246B}"/>
              </a:ext>
            </a:extLst>
          </p:cNvPr>
          <p:cNvSpPr txBox="1"/>
          <p:nvPr/>
        </p:nvSpPr>
        <p:spPr>
          <a:xfrm>
            <a:off x="2597494" y="2074155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from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kivy.uix.behaviors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import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ButtonBehavior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1630917" y="2098621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B6396-ED7C-3E36-1C52-B02758C03E6D}"/>
              </a:ext>
            </a:extLst>
          </p:cNvPr>
          <p:cNvSpPr txBox="1"/>
          <p:nvPr/>
        </p:nvSpPr>
        <p:spPr>
          <a:xfrm>
            <a:off x="270803" y="2684196"/>
            <a:ext cx="6468170" cy="397031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ColorChangingLabel</a:t>
            </a:r>
            <a:r>
              <a:rPr lang="en-US" dirty="0"/>
              <a:t>(</a:t>
            </a:r>
            <a:r>
              <a:rPr lang="en-US" dirty="0" err="1"/>
              <a:t>ButtonBehavior</a:t>
            </a:r>
            <a:r>
              <a:rPr lang="en-US" dirty="0"/>
              <a:t>, Label):</a:t>
            </a:r>
          </a:p>
          <a:p>
            <a:r>
              <a:rPr lang="en-US" dirty="0"/>
              <a:t>    def __</a:t>
            </a:r>
            <a:r>
              <a:rPr lang="en-US" dirty="0" err="1"/>
              <a:t>init</a:t>
            </a:r>
            <a:r>
              <a:rPr lang="en-US" dirty="0"/>
              <a:t>__(self, **</a:t>
            </a:r>
            <a:r>
              <a:rPr lang="en-US" dirty="0" err="1"/>
              <a:t>kwargs</a:t>
            </a:r>
            <a:r>
              <a:rPr lang="en-US" dirty="0"/>
              <a:t>):</a:t>
            </a:r>
          </a:p>
          <a:p>
            <a:r>
              <a:rPr lang="en-US" dirty="0"/>
              <a:t>        super(</a:t>
            </a:r>
            <a:r>
              <a:rPr lang="en-US" dirty="0" err="1"/>
              <a:t>ColorChangingLabel</a:t>
            </a:r>
            <a:r>
              <a:rPr lang="en-US" dirty="0"/>
              <a:t>, self).__</a:t>
            </a:r>
            <a:r>
              <a:rPr lang="en-US" dirty="0" err="1"/>
              <a:t>init</a:t>
            </a:r>
            <a:r>
              <a:rPr lang="en-US" dirty="0"/>
              <a:t>__(**</a:t>
            </a:r>
            <a:r>
              <a:rPr lang="en-US" dirty="0" err="1"/>
              <a:t>kwargs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self.original_color</a:t>
            </a:r>
            <a:r>
              <a:rPr lang="en-US" dirty="0"/>
              <a:t> = </a:t>
            </a:r>
            <a:r>
              <a:rPr lang="en-US" dirty="0" err="1"/>
              <a:t>self.color</a:t>
            </a:r>
            <a:r>
              <a:rPr lang="en-US" dirty="0"/>
              <a:t>  # Store the original color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on_touch_down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(0, 1, 0, 1)  # Green color</a:t>
            </a:r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on_touch_down</a:t>
            </a:r>
            <a:r>
              <a:rPr lang="en-US" dirty="0"/>
              <a:t>(touch)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on_touch_up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</a:t>
            </a:r>
            <a:r>
              <a:rPr lang="en-US" dirty="0" err="1"/>
              <a:t>self.original_color</a:t>
            </a:r>
            <a:endParaRPr lang="en-US" dirty="0"/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on_touch_up</a:t>
            </a:r>
            <a:r>
              <a:rPr lang="en-US" dirty="0"/>
              <a:t>(touch)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96B4052D-7DFA-1BEB-8829-5B36AE9CF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177" y="2740238"/>
            <a:ext cx="2306553" cy="120032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This line of code is calling the constructor of the superclass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9AB43E-0D02-0242-04F4-B6C3FC1E99EE}"/>
              </a:ext>
            </a:extLst>
          </p:cNvPr>
          <p:cNvSpPr/>
          <p:nvPr/>
        </p:nvSpPr>
        <p:spPr>
          <a:xfrm>
            <a:off x="717453" y="3237183"/>
            <a:ext cx="4951827" cy="365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2A36D8D-B51F-2874-D6F7-7AAF3793BEA9}"/>
              </a:ext>
            </a:extLst>
          </p:cNvPr>
          <p:cNvSpPr/>
          <p:nvPr/>
        </p:nvSpPr>
        <p:spPr>
          <a:xfrm>
            <a:off x="5669280" y="2494483"/>
            <a:ext cx="1674055" cy="727019"/>
          </a:xfrm>
          <a:custGeom>
            <a:avLst/>
            <a:gdLst>
              <a:gd name="connsiteX0" fmla="*/ 0 w 1674055"/>
              <a:gd name="connsiteY0" fmla="*/ 727019 h 727019"/>
              <a:gd name="connsiteX1" fmla="*/ 787791 w 1674055"/>
              <a:gd name="connsiteY1" fmla="*/ 23634 h 727019"/>
              <a:gd name="connsiteX2" fmla="*/ 1674055 w 1674055"/>
              <a:gd name="connsiteY2" fmla="*/ 234649 h 727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4055" h="727019">
                <a:moveTo>
                  <a:pt x="0" y="727019"/>
                </a:moveTo>
                <a:cubicBezTo>
                  <a:pt x="254391" y="416357"/>
                  <a:pt x="508782" y="105696"/>
                  <a:pt x="787791" y="23634"/>
                </a:cubicBezTo>
                <a:cubicBezTo>
                  <a:pt x="1066800" y="-58428"/>
                  <a:pt x="1370427" y="88110"/>
                  <a:pt x="1674055" y="234649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06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261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0864" y="848561"/>
            <a:ext cx="6534913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Kivy, the </a:t>
            </a:r>
            <a:r>
              <a:rPr kumimoji="0" lang="en-US" altLang="en-US" sz="2800" b="1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a mixin class provided to enable touch-based interactions for widgets. 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56E6E-0F01-D60F-4804-8C27B3FD246B}"/>
              </a:ext>
            </a:extLst>
          </p:cNvPr>
          <p:cNvSpPr txBox="1"/>
          <p:nvPr/>
        </p:nvSpPr>
        <p:spPr>
          <a:xfrm>
            <a:off x="2597494" y="2074155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from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kivy.uix.behaviors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import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ButtonBehavior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1630917" y="2098621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DB6396-ED7C-3E36-1C52-B02758C03E6D}"/>
              </a:ext>
            </a:extLst>
          </p:cNvPr>
          <p:cNvSpPr txBox="1"/>
          <p:nvPr/>
        </p:nvSpPr>
        <p:spPr>
          <a:xfrm>
            <a:off x="270803" y="2684196"/>
            <a:ext cx="6468170" cy="397031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ColorChangingLabel</a:t>
            </a:r>
            <a:r>
              <a:rPr lang="en-US" dirty="0"/>
              <a:t>(</a:t>
            </a:r>
            <a:r>
              <a:rPr lang="en-US" dirty="0" err="1"/>
              <a:t>ButtonBehavior</a:t>
            </a:r>
            <a:r>
              <a:rPr lang="en-US" dirty="0"/>
              <a:t>, Label):</a:t>
            </a:r>
          </a:p>
          <a:p>
            <a:r>
              <a:rPr lang="en-US" dirty="0"/>
              <a:t>    def __</a:t>
            </a:r>
            <a:r>
              <a:rPr lang="en-US" dirty="0" err="1"/>
              <a:t>init</a:t>
            </a:r>
            <a:r>
              <a:rPr lang="en-US" dirty="0"/>
              <a:t>__(self, **</a:t>
            </a:r>
            <a:r>
              <a:rPr lang="en-US" dirty="0" err="1"/>
              <a:t>kwargs</a:t>
            </a:r>
            <a:r>
              <a:rPr lang="en-US" dirty="0"/>
              <a:t>):</a:t>
            </a:r>
          </a:p>
          <a:p>
            <a:r>
              <a:rPr lang="en-US" dirty="0"/>
              <a:t>        super(</a:t>
            </a:r>
            <a:r>
              <a:rPr lang="en-US" dirty="0" err="1"/>
              <a:t>ColorChangingLabel</a:t>
            </a:r>
            <a:r>
              <a:rPr lang="en-US" dirty="0"/>
              <a:t>, self).__</a:t>
            </a:r>
            <a:r>
              <a:rPr lang="en-US" dirty="0" err="1"/>
              <a:t>init</a:t>
            </a:r>
            <a:r>
              <a:rPr lang="en-US" dirty="0"/>
              <a:t>__(**</a:t>
            </a:r>
            <a:r>
              <a:rPr lang="en-US" dirty="0" err="1"/>
              <a:t>kwargs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self.original_color</a:t>
            </a:r>
            <a:r>
              <a:rPr lang="en-US" dirty="0"/>
              <a:t> = </a:t>
            </a:r>
            <a:r>
              <a:rPr lang="en-US" dirty="0" err="1"/>
              <a:t>self.color</a:t>
            </a:r>
            <a:r>
              <a:rPr lang="en-US" dirty="0"/>
              <a:t>  # Store the original color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on_touch_down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(0, 1, 0, 1)  # Green color</a:t>
            </a:r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on_touch_down</a:t>
            </a:r>
            <a:r>
              <a:rPr lang="en-US" dirty="0"/>
              <a:t>(touch)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on_touch_up</a:t>
            </a:r>
            <a:r>
              <a:rPr lang="en-US" dirty="0"/>
              <a:t>(self, touch):</a:t>
            </a:r>
          </a:p>
          <a:p>
            <a:r>
              <a:rPr lang="en-US" dirty="0"/>
              <a:t>        if </a:t>
            </a:r>
            <a:r>
              <a:rPr lang="en-US" dirty="0" err="1"/>
              <a:t>self.collide_point</a:t>
            </a:r>
            <a:r>
              <a:rPr lang="en-US" dirty="0"/>
              <a:t>(*</a:t>
            </a:r>
            <a:r>
              <a:rPr lang="en-US" dirty="0" err="1"/>
              <a:t>touch.pos</a:t>
            </a:r>
            <a:r>
              <a:rPr lang="en-US" dirty="0"/>
              <a:t>):</a:t>
            </a:r>
          </a:p>
          <a:p>
            <a:r>
              <a:rPr lang="en-US" dirty="0"/>
              <a:t>            </a:t>
            </a:r>
            <a:r>
              <a:rPr lang="en-US" dirty="0" err="1"/>
              <a:t>self.color</a:t>
            </a:r>
            <a:r>
              <a:rPr lang="en-US" dirty="0"/>
              <a:t> = </a:t>
            </a:r>
            <a:r>
              <a:rPr lang="en-US" dirty="0" err="1"/>
              <a:t>self.original_color</a:t>
            </a:r>
            <a:endParaRPr lang="en-US" dirty="0"/>
          </a:p>
          <a:p>
            <a:r>
              <a:rPr lang="en-US" dirty="0"/>
              <a:t>        return super(</a:t>
            </a:r>
            <a:r>
              <a:rPr lang="en-US" dirty="0" err="1"/>
              <a:t>ColorChangingLabel</a:t>
            </a:r>
            <a:r>
              <a:rPr lang="en-US" dirty="0"/>
              <a:t>, self).</a:t>
            </a:r>
            <a:r>
              <a:rPr lang="en-US" dirty="0" err="1"/>
              <a:t>on_touch_up</a:t>
            </a:r>
            <a:r>
              <a:rPr lang="en-US" dirty="0"/>
              <a:t>(touch)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96B4052D-7DFA-1BEB-8829-5B36AE9CF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177" y="2740238"/>
            <a:ext cx="2306553" cy="1200329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This line of code is calling the constructor of the superclass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ButtonBehavior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9AB43E-0D02-0242-04F4-B6C3FC1E99EE}"/>
              </a:ext>
            </a:extLst>
          </p:cNvPr>
          <p:cNvSpPr/>
          <p:nvPr/>
        </p:nvSpPr>
        <p:spPr>
          <a:xfrm>
            <a:off x="717453" y="3237183"/>
            <a:ext cx="4951827" cy="3657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2A36D8D-B51F-2874-D6F7-7AAF3793BEA9}"/>
              </a:ext>
            </a:extLst>
          </p:cNvPr>
          <p:cNvSpPr/>
          <p:nvPr/>
        </p:nvSpPr>
        <p:spPr>
          <a:xfrm>
            <a:off x="5669280" y="2494483"/>
            <a:ext cx="1674055" cy="727019"/>
          </a:xfrm>
          <a:custGeom>
            <a:avLst/>
            <a:gdLst>
              <a:gd name="connsiteX0" fmla="*/ 0 w 1674055"/>
              <a:gd name="connsiteY0" fmla="*/ 727019 h 727019"/>
              <a:gd name="connsiteX1" fmla="*/ 787791 w 1674055"/>
              <a:gd name="connsiteY1" fmla="*/ 23634 h 727019"/>
              <a:gd name="connsiteX2" fmla="*/ 1674055 w 1674055"/>
              <a:gd name="connsiteY2" fmla="*/ 234649 h 727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4055" h="727019">
                <a:moveTo>
                  <a:pt x="0" y="727019"/>
                </a:moveTo>
                <a:cubicBezTo>
                  <a:pt x="254391" y="416357"/>
                  <a:pt x="508782" y="105696"/>
                  <a:pt x="787791" y="23634"/>
                </a:cubicBezTo>
                <a:cubicBezTo>
                  <a:pt x="1066800" y="-58428"/>
                  <a:pt x="1370427" y="88110"/>
                  <a:pt x="1674055" y="234649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27777F-69CB-7822-A450-610653985AA0}"/>
              </a:ext>
            </a:extLst>
          </p:cNvPr>
          <p:cNvSpPr txBox="1"/>
          <p:nvPr/>
        </p:nvSpPr>
        <p:spPr>
          <a:xfrm>
            <a:off x="7048467" y="5899403"/>
            <a:ext cx="1405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 - touched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B5C71D-5366-FC82-4D7D-F30C4A2A2078}"/>
              </a:ext>
            </a:extLst>
          </p:cNvPr>
          <p:cNvSpPr/>
          <p:nvPr/>
        </p:nvSpPr>
        <p:spPr>
          <a:xfrm>
            <a:off x="8509141" y="5766317"/>
            <a:ext cx="578589" cy="51375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5262CD-6F5D-DF42-2DFA-05CFE2457F33}"/>
              </a:ext>
            </a:extLst>
          </p:cNvPr>
          <p:cNvSpPr txBox="1"/>
          <p:nvPr/>
        </p:nvSpPr>
        <p:spPr>
          <a:xfrm>
            <a:off x="7203210" y="4612939"/>
            <a:ext cx="1235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touched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673077-EC03-1BD4-7B3F-AEC6479A7C08}"/>
              </a:ext>
            </a:extLst>
          </p:cNvPr>
          <p:cNvSpPr/>
          <p:nvPr/>
        </p:nvSpPr>
        <p:spPr>
          <a:xfrm>
            <a:off x="8509141" y="4479853"/>
            <a:ext cx="578589" cy="51375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306CB6-D9DF-13DF-007C-36B0D961D45C}"/>
              </a:ext>
            </a:extLst>
          </p:cNvPr>
          <p:cNvSpPr/>
          <p:nvPr/>
        </p:nvSpPr>
        <p:spPr>
          <a:xfrm>
            <a:off x="542157" y="4028317"/>
            <a:ext cx="6125930" cy="12470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DD90C6-DFE5-82F3-C5D5-9D60A99AB266}"/>
              </a:ext>
            </a:extLst>
          </p:cNvPr>
          <p:cNvSpPr/>
          <p:nvPr/>
        </p:nvSpPr>
        <p:spPr>
          <a:xfrm>
            <a:off x="542157" y="5341415"/>
            <a:ext cx="6125930" cy="12470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40E49B1-E0FE-9277-B453-3FDF87F25852}"/>
              </a:ext>
            </a:extLst>
          </p:cNvPr>
          <p:cNvSpPr/>
          <p:nvPr/>
        </p:nvSpPr>
        <p:spPr>
          <a:xfrm flipV="1">
            <a:off x="6668498" y="4576613"/>
            <a:ext cx="857717" cy="727019"/>
          </a:xfrm>
          <a:custGeom>
            <a:avLst/>
            <a:gdLst>
              <a:gd name="connsiteX0" fmla="*/ 0 w 1674055"/>
              <a:gd name="connsiteY0" fmla="*/ 727019 h 727019"/>
              <a:gd name="connsiteX1" fmla="*/ 787791 w 1674055"/>
              <a:gd name="connsiteY1" fmla="*/ 23634 h 727019"/>
              <a:gd name="connsiteX2" fmla="*/ 1674055 w 1674055"/>
              <a:gd name="connsiteY2" fmla="*/ 234649 h 727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4055" h="727019">
                <a:moveTo>
                  <a:pt x="0" y="727019"/>
                </a:moveTo>
                <a:cubicBezTo>
                  <a:pt x="254391" y="416357"/>
                  <a:pt x="508782" y="105696"/>
                  <a:pt x="787791" y="23634"/>
                </a:cubicBezTo>
                <a:cubicBezTo>
                  <a:pt x="1066800" y="-58428"/>
                  <a:pt x="1370427" y="88110"/>
                  <a:pt x="1674055" y="234649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C1511F6-5C8A-A08F-791C-A2F5929BA861}"/>
              </a:ext>
            </a:extLst>
          </p:cNvPr>
          <p:cNvSpPr/>
          <p:nvPr/>
        </p:nvSpPr>
        <p:spPr>
          <a:xfrm flipV="1">
            <a:off x="6654019" y="5764703"/>
            <a:ext cx="857717" cy="727019"/>
          </a:xfrm>
          <a:custGeom>
            <a:avLst/>
            <a:gdLst>
              <a:gd name="connsiteX0" fmla="*/ 0 w 1674055"/>
              <a:gd name="connsiteY0" fmla="*/ 727019 h 727019"/>
              <a:gd name="connsiteX1" fmla="*/ 787791 w 1674055"/>
              <a:gd name="connsiteY1" fmla="*/ 23634 h 727019"/>
              <a:gd name="connsiteX2" fmla="*/ 1674055 w 1674055"/>
              <a:gd name="connsiteY2" fmla="*/ 234649 h 727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74055" h="727019">
                <a:moveTo>
                  <a:pt x="0" y="727019"/>
                </a:moveTo>
                <a:cubicBezTo>
                  <a:pt x="254391" y="416357"/>
                  <a:pt x="508782" y="105696"/>
                  <a:pt x="787791" y="23634"/>
                </a:cubicBezTo>
                <a:cubicBezTo>
                  <a:pt x="1066800" y="-58428"/>
                  <a:pt x="1370427" y="88110"/>
                  <a:pt x="1674055" y="234649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881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323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Work with separated file .</a:t>
            </a:r>
            <a:r>
              <a:rPr lang="en-US" sz="3200" b="1" dirty="0" err="1">
                <a:solidFill>
                  <a:schemeClr val="bg1"/>
                </a:solidFill>
              </a:rPr>
              <a:t>py</a:t>
            </a:r>
            <a:r>
              <a:rPr lang="en-US" sz="3200" b="1" dirty="0">
                <a:solidFill>
                  <a:schemeClr val="bg1"/>
                </a:solidFill>
              </a:rPr>
              <a:t> and .</a:t>
            </a:r>
            <a:r>
              <a:rPr lang="en-US" sz="3200" b="1" dirty="0" err="1">
                <a:solidFill>
                  <a:schemeClr val="bg1"/>
                </a:solidFill>
              </a:rPr>
              <a:t>kv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0447" y="1170126"/>
            <a:ext cx="6534913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Why???</a:t>
            </a: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DACDAC0-14CF-27FE-CC78-6E47B6217D7B}"/>
              </a:ext>
            </a:extLst>
          </p:cNvPr>
          <p:cNvSpPr txBox="1"/>
          <p:nvPr/>
        </p:nvSpPr>
        <p:spPr>
          <a:xfrm>
            <a:off x="268223" y="3048077"/>
            <a:ext cx="4092762" cy="34163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kivy.app</a:t>
            </a:r>
            <a:r>
              <a:rPr lang="en-US" dirty="0"/>
              <a:t> import App</a:t>
            </a:r>
          </a:p>
          <a:p>
            <a:r>
              <a:rPr lang="en-US" dirty="0"/>
              <a:t>from </a:t>
            </a:r>
            <a:r>
              <a:rPr lang="en-US" dirty="0" err="1"/>
              <a:t>kivy.uix.boxlayout</a:t>
            </a:r>
            <a:r>
              <a:rPr lang="en-US" dirty="0"/>
              <a:t> import </a:t>
            </a:r>
            <a:r>
              <a:rPr lang="en-US" dirty="0" err="1"/>
              <a:t>BoxLayout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kivy.lang</a:t>
            </a:r>
            <a:r>
              <a:rPr lang="en-US" dirty="0"/>
              <a:t> import Builder</a:t>
            </a:r>
          </a:p>
          <a:p>
            <a:r>
              <a:rPr lang="en-US" dirty="0" err="1"/>
              <a:t>Builder.load_file</a:t>
            </a:r>
            <a:r>
              <a:rPr lang="en-US" dirty="0"/>
              <a:t>('</a:t>
            </a:r>
            <a:r>
              <a:rPr lang="en-US" dirty="0" err="1"/>
              <a:t>myboxlayout.kv</a:t>
            </a:r>
            <a:r>
              <a:rPr lang="en-US" dirty="0"/>
              <a:t>')</a:t>
            </a:r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MyBoxLayout</a:t>
            </a:r>
            <a:r>
              <a:rPr lang="en-US" dirty="0"/>
              <a:t>(</a:t>
            </a:r>
            <a:r>
              <a:rPr lang="en-US" dirty="0" err="1"/>
              <a:t>BoxLayout</a:t>
            </a:r>
            <a:r>
              <a:rPr lang="en-US" dirty="0"/>
              <a:t>):</a:t>
            </a:r>
          </a:p>
          <a:p>
            <a:r>
              <a:rPr lang="en-US" dirty="0"/>
              <a:t>    pass</a:t>
            </a:r>
          </a:p>
          <a:p>
            <a:r>
              <a:rPr lang="en-US" dirty="0"/>
              <a:t>class </a:t>
            </a:r>
            <a:r>
              <a:rPr lang="en-US" dirty="0" err="1"/>
              <a:t>MyApp</a:t>
            </a:r>
            <a:r>
              <a:rPr lang="en-US" dirty="0"/>
              <a:t>(App):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return </a:t>
            </a:r>
            <a:r>
              <a:rPr lang="en-US" dirty="0" err="1"/>
              <a:t>MyBoxLayout</a:t>
            </a:r>
            <a:r>
              <a:rPr lang="en-US" dirty="0"/>
              <a:t>()</a:t>
            </a:r>
          </a:p>
          <a:p>
            <a:r>
              <a:rPr lang="en-US" dirty="0"/>
              <a:t>if __name__ == '__main__':</a:t>
            </a:r>
          </a:p>
          <a:p>
            <a:r>
              <a:rPr lang="en-US" dirty="0"/>
              <a:t>    </a:t>
            </a:r>
            <a:r>
              <a:rPr lang="en-US" dirty="0" err="1"/>
              <a:t>MyApp</a:t>
            </a:r>
            <a:r>
              <a:rPr lang="en-US" dirty="0"/>
              <a:t>().run()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EB4312-203A-3D6F-D303-2720162619C8}"/>
              </a:ext>
            </a:extLst>
          </p:cNvPr>
          <p:cNvSpPr txBox="1"/>
          <p:nvPr/>
        </p:nvSpPr>
        <p:spPr>
          <a:xfrm>
            <a:off x="4572000" y="1539458"/>
            <a:ext cx="4409752" cy="507831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&lt;</a:t>
            </a:r>
            <a:r>
              <a:rPr lang="en-US" dirty="0" err="1"/>
              <a:t>MyBoxLayout</a:t>
            </a:r>
            <a:r>
              <a:rPr lang="en-US" dirty="0"/>
              <a:t>&gt;:</a:t>
            </a:r>
          </a:p>
          <a:p>
            <a:r>
              <a:rPr lang="en-US" dirty="0"/>
              <a:t>    orientation: 'vertical'</a:t>
            </a:r>
          </a:p>
          <a:p>
            <a:endParaRPr lang="en-US" dirty="0"/>
          </a:p>
          <a:p>
            <a:r>
              <a:rPr lang="en-US" dirty="0"/>
              <a:t>    Label:</a:t>
            </a:r>
          </a:p>
          <a:p>
            <a:r>
              <a:rPr lang="en-US" dirty="0"/>
              <a:t>        text: "This is a plain label"</a:t>
            </a:r>
          </a:p>
          <a:p>
            <a:endParaRPr lang="en-US" dirty="0"/>
          </a:p>
          <a:p>
            <a:r>
              <a:rPr lang="en-US" dirty="0"/>
              <a:t>    Label:</a:t>
            </a:r>
          </a:p>
          <a:p>
            <a:r>
              <a:rPr lang="en-US" dirty="0"/>
              <a:t>        text: "[b]Bold[/b] [</a:t>
            </a:r>
            <a:r>
              <a:rPr lang="en-US" dirty="0" err="1"/>
              <a:t>i</a:t>
            </a:r>
            <a:r>
              <a:rPr lang="en-US" dirty="0"/>
              <a:t>]Italic[/</a:t>
            </a:r>
            <a:r>
              <a:rPr lang="en-US" dirty="0" err="1"/>
              <a:t>i</a:t>
            </a:r>
            <a:r>
              <a:rPr lang="en-US" dirty="0"/>
              <a:t>] [u]Underline[/u] [size=20]Size 20[/size]"</a:t>
            </a:r>
          </a:p>
          <a:p>
            <a:r>
              <a:rPr lang="en-US" dirty="0"/>
              <a:t>        markup: True</a:t>
            </a:r>
          </a:p>
          <a:p>
            <a:endParaRPr lang="en-US" dirty="0"/>
          </a:p>
          <a:p>
            <a:r>
              <a:rPr lang="en-US" dirty="0"/>
              <a:t>    Label:</a:t>
            </a:r>
          </a:p>
          <a:p>
            <a:r>
              <a:rPr lang="en-US" dirty="0"/>
              <a:t>        text: "Custom Text Style"</a:t>
            </a:r>
          </a:p>
          <a:p>
            <a:r>
              <a:rPr lang="en-US" dirty="0"/>
              <a:t>        </a:t>
            </a:r>
            <a:r>
              <a:rPr lang="en-US" dirty="0" err="1"/>
              <a:t>font_size</a:t>
            </a:r>
            <a:r>
              <a:rPr lang="en-US" dirty="0"/>
              <a:t>: '20sp'</a:t>
            </a:r>
          </a:p>
          <a:p>
            <a:r>
              <a:rPr lang="en-US" dirty="0"/>
              <a:t>        color: 1, 0, 0, 1  # Red color</a:t>
            </a:r>
          </a:p>
          <a:p>
            <a:r>
              <a:rPr lang="en-US" dirty="0"/>
              <a:t>        bold: True</a:t>
            </a:r>
          </a:p>
          <a:p>
            <a:r>
              <a:rPr lang="en-US" dirty="0"/>
              <a:t>        italic: True</a:t>
            </a:r>
          </a:p>
          <a:p>
            <a:r>
              <a:rPr lang="en-US" dirty="0"/>
              <a:t>        underline: True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C02B2C3-F1AD-9012-ACC5-E52010A62842}"/>
              </a:ext>
            </a:extLst>
          </p:cNvPr>
          <p:cNvSpPr txBox="1"/>
          <p:nvPr/>
        </p:nvSpPr>
        <p:spPr>
          <a:xfrm>
            <a:off x="1364857" y="2634058"/>
            <a:ext cx="949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main.py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BD2CD5-DB37-55EA-64D0-C293CFB061C4}"/>
              </a:ext>
            </a:extLst>
          </p:cNvPr>
          <p:cNvSpPr txBox="1"/>
          <p:nvPr/>
        </p:nvSpPr>
        <p:spPr>
          <a:xfrm>
            <a:off x="5267558" y="1137697"/>
            <a:ext cx="1723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myboxlayout.kv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2337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58126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 -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470" y="940893"/>
            <a:ext cx="3216424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i="0" dirty="0" err="1">
                <a:solidFill>
                  <a:srgbClr val="111827"/>
                </a:solidFill>
                <a:effectLst/>
                <a:latin typeface="+mn-lt"/>
              </a:rPr>
              <a:t>MDFloatingActionButton</a:t>
            </a:r>
            <a:r>
              <a:rPr lang="en-US" b="1" i="0" dirty="0">
                <a:solidFill>
                  <a:srgbClr val="111827"/>
                </a:solidFill>
                <a:effectLst/>
                <a:latin typeface="+mn-lt"/>
              </a:rPr>
              <a:t> </a:t>
            </a:r>
            <a:endParaRPr lang="en-US" sz="1600" i="0" dirty="0">
              <a:solidFill>
                <a:srgbClr val="111827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represents a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Söhne"/>
              </a:rPr>
              <a:t>Material Design </a:t>
            </a:r>
            <a:r>
              <a:rPr lang="en-US" sz="2400" b="1" i="0" dirty="0">
                <a:solidFill>
                  <a:srgbClr val="0F0F0F"/>
                </a:solidFill>
                <a:effectLst/>
                <a:latin typeface="Söhne"/>
              </a:rPr>
              <a:t>Floating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action button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F56E6E-0F01-D60F-4804-8C27B3FD246B}"/>
              </a:ext>
            </a:extLst>
          </p:cNvPr>
          <p:cNvSpPr txBox="1"/>
          <p:nvPr/>
        </p:nvSpPr>
        <p:spPr>
          <a:xfrm>
            <a:off x="87685" y="3033138"/>
            <a:ext cx="4023360" cy="258532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('main6.kv')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if __name__ == '__main__':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415026" y="2322233"/>
            <a:ext cx="3368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Separate the files into 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/>
              <a:t>.</a:t>
            </a:r>
            <a:r>
              <a:rPr lang="en-US" b="1" dirty="0" err="1"/>
              <a:t>kv</a:t>
            </a:r>
            <a:endParaRPr lang="en-US" b="1" dirty="0"/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0B287329-6260-B34F-DDAB-6ED9993D9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1468" y="937860"/>
            <a:ext cx="3216424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i="0" dirty="0" err="1">
                <a:solidFill>
                  <a:srgbClr val="111827"/>
                </a:solidFill>
                <a:effectLst/>
                <a:latin typeface="Söhne Mono"/>
              </a:rPr>
              <a:t>MDFlatButton</a:t>
            </a:r>
            <a:endParaRPr lang="en-US" b="1" i="0" dirty="0">
              <a:solidFill>
                <a:srgbClr val="111827"/>
              </a:solidFill>
              <a:effectLst/>
              <a:latin typeface="Söhne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represents a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Söhne"/>
              </a:rPr>
              <a:t>Material Design </a:t>
            </a:r>
            <a:r>
              <a:rPr lang="en-US" sz="2400" b="1" i="0" dirty="0">
                <a:solidFill>
                  <a:srgbClr val="0F0F0F"/>
                </a:solidFill>
                <a:effectLst/>
                <a:latin typeface="Söhne"/>
              </a:rPr>
              <a:t>Flat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action button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21561E-C93B-4B0E-510C-589914FE0BAC}"/>
              </a:ext>
            </a:extLst>
          </p:cNvPr>
          <p:cNvSpPr txBox="1"/>
          <p:nvPr/>
        </p:nvSpPr>
        <p:spPr>
          <a:xfrm>
            <a:off x="4821468" y="3033138"/>
            <a:ext cx="4023360" cy="147732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MDFlatButton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text: "Press 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.5}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B9E9F3-6A15-0C0C-36A0-D4CE8645DB02}"/>
              </a:ext>
            </a:extLst>
          </p:cNvPr>
          <p:cNvSpPr txBox="1"/>
          <p:nvPr/>
        </p:nvSpPr>
        <p:spPr>
          <a:xfrm>
            <a:off x="1216885" y="2630010"/>
            <a:ext cx="1066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08E8D5-4A34-6B55-7502-76E5F8A7DC77}"/>
              </a:ext>
            </a:extLst>
          </p:cNvPr>
          <p:cNvSpPr txBox="1"/>
          <p:nvPr/>
        </p:nvSpPr>
        <p:spPr>
          <a:xfrm>
            <a:off x="6482200" y="2663429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main6.kv</a:t>
            </a:r>
          </a:p>
        </p:txBody>
      </p:sp>
    </p:spTree>
    <p:extLst>
      <p:ext uri="{BB962C8B-B14F-4D97-AF65-F5344CB8AC3E}">
        <p14:creationId xmlns:p14="http://schemas.microsoft.com/office/powerpoint/2010/main" val="3054391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58126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Interactive Button Label -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9478649-FE81-D25C-4247-F45112A007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5470" y="940893"/>
            <a:ext cx="3216424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i="0" dirty="0" err="1">
                <a:solidFill>
                  <a:srgbClr val="111827"/>
                </a:solidFill>
                <a:effectLst/>
                <a:latin typeface="+mn-lt"/>
              </a:rPr>
              <a:t>MDFloatingActionButton</a:t>
            </a:r>
            <a:r>
              <a:rPr lang="en-US" b="1" i="0" dirty="0">
                <a:solidFill>
                  <a:srgbClr val="111827"/>
                </a:solidFill>
                <a:effectLst/>
                <a:latin typeface="+mn-lt"/>
              </a:rPr>
              <a:t> </a:t>
            </a:r>
            <a:endParaRPr lang="en-US" sz="1600" i="0" dirty="0">
              <a:solidFill>
                <a:srgbClr val="111827"/>
              </a:solidFill>
              <a:effectLst/>
              <a:latin typeface="+mn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represents a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Söhne"/>
              </a:rPr>
              <a:t>Material Design </a:t>
            </a:r>
            <a:r>
              <a:rPr lang="en-US" sz="2400" b="1" i="0" dirty="0">
                <a:solidFill>
                  <a:srgbClr val="0F0F0F"/>
                </a:solidFill>
                <a:effectLst/>
                <a:latin typeface="Söhne"/>
              </a:rPr>
              <a:t>Floating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action button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193EA-D74E-2B95-90F3-6C4CADB406CC}"/>
              </a:ext>
            </a:extLst>
          </p:cNvPr>
          <p:cNvSpPr txBox="1"/>
          <p:nvPr/>
        </p:nvSpPr>
        <p:spPr>
          <a:xfrm>
            <a:off x="415026" y="2322233"/>
            <a:ext cx="3368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Separate the files into </a:t>
            </a:r>
            <a:r>
              <a:rPr lang="en-US" b="1" dirty="0"/>
              <a:t>.</a:t>
            </a:r>
            <a:r>
              <a:rPr lang="en-US" b="1" dirty="0" err="1"/>
              <a:t>py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/>
              <a:t>.</a:t>
            </a:r>
            <a:r>
              <a:rPr lang="en-US" b="1" dirty="0" err="1"/>
              <a:t>kv</a:t>
            </a:r>
            <a:endParaRPr lang="en-US" b="1" dirty="0"/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0B287329-6260-B34F-DDAB-6ED9993D9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1468" y="937860"/>
            <a:ext cx="3216424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i="0" dirty="0" err="1">
                <a:solidFill>
                  <a:srgbClr val="111827"/>
                </a:solidFill>
                <a:effectLst/>
                <a:latin typeface="Söhne Mono"/>
              </a:rPr>
              <a:t>MDFlatButton</a:t>
            </a:r>
            <a:endParaRPr lang="en-US" b="1" i="0" dirty="0">
              <a:solidFill>
                <a:srgbClr val="111827"/>
              </a:solidFill>
              <a:effectLst/>
              <a:latin typeface="Söhne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represents a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Söhne"/>
              </a:rPr>
              <a:t>Material Design </a:t>
            </a:r>
            <a:r>
              <a:rPr lang="en-US" sz="2400" b="1" i="0" dirty="0">
                <a:solidFill>
                  <a:srgbClr val="0F0F0F"/>
                </a:solidFill>
                <a:effectLst/>
                <a:latin typeface="Söhne"/>
              </a:rPr>
              <a:t>Flat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action button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21561E-C93B-4B0E-510C-589914FE0BAC}"/>
              </a:ext>
            </a:extLst>
          </p:cNvPr>
          <p:cNvSpPr txBox="1"/>
          <p:nvPr/>
        </p:nvSpPr>
        <p:spPr>
          <a:xfrm>
            <a:off x="4635209" y="3314492"/>
            <a:ext cx="4023360" cy="147732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MDFloatingActionButton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icon: "android"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.1}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B9E9F3-6A15-0C0C-36A0-D4CE8645DB02}"/>
              </a:ext>
            </a:extLst>
          </p:cNvPr>
          <p:cNvSpPr txBox="1"/>
          <p:nvPr/>
        </p:nvSpPr>
        <p:spPr>
          <a:xfrm>
            <a:off x="1382086" y="2814676"/>
            <a:ext cx="1066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main6.py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08E8D5-4A34-6B55-7502-76E5F8A7DC77}"/>
              </a:ext>
            </a:extLst>
          </p:cNvPr>
          <p:cNvSpPr txBox="1"/>
          <p:nvPr/>
        </p:nvSpPr>
        <p:spPr>
          <a:xfrm>
            <a:off x="6500862" y="2814676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main6.kv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F26B75-5052-4D9E-5ACA-1BC47C125A3F}"/>
              </a:ext>
            </a:extLst>
          </p:cNvPr>
          <p:cNvSpPr txBox="1"/>
          <p:nvPr/>
        </p:nvSpPr>
        <p:spPr>
          <a:xfrm>
            <a:off x="485431" y="3150773"/>
            <a:ext cx="28600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Do the same</a:t>
            </a:r>
          </a:p>
        </p:txBody>
      </p:sp>
    </p:spTree>
    <p:extLst>
      <p:ext uri="{BB962C8B-B14F-4D97-AF65-F5344CB8AC3E}">
        <p14:creationId xmlns:p14="http://schemas.microsoft.com/office/powerpoint/2010/main" val="4091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2790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Box-Layout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D6EBB29-8355-5D0A-5E37-E62B8CB61CC6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3EBFB253-121B-026C-C2A0-FB1EF538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80033" y="833172"/>
            <a:ext cx="681532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The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BoxLayout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class is used to arrange child widgets in a linear, either horizontal or vertical, fashion. It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inherits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from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Layout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class in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Kivy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, which is the base class for all layout widgets.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D10901-98BE-BDF7-6A6E-CED325D412C7}"/>
              </a:ext>
            </a:extLst>
          </p:cNvPr>
          <p:cNvSpPr txBox="1"/>
          <p:nvPr/>
        </p:nvSpPr>
        <p:spPr>
          <a:xfrm>
            <a:off x="1367978" y="2281194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rgbClr val="2E95D3"/>
                </a:solidFill>
                <a:latin typeface="Söhne Mono"/>
              </a:rPr>
              <a:t>from</a:t>
            </a:r>
            <a:r>
              <a:rPr lang="en-US" dirty="0">
                <a:solidFill>
                  <a:srgbClr val="FFFFFF"/>
                </a:solidFill>
                <a:latin typeface="Söhne Mono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Söhne Mono"/>
              </a:rPr>
              <a:t>kivy.uix.boxlayout</a:t>
            </a:r>
            <a:r>
              <a:rPr lang="en-US" dirty="0">
                <a:solidFill>
                  <a:srgbClr val="FFFFFF"/>
                </a:solidFill>
                <a:latin typeface="Söhne Mono"/>
              </a:rPr>
              <a:t> </a:t>
            </a:r>
            <a:r>
              <a:rPr lang="en-US" dirty="0">
                <a:solidFill>
                  <a:srgbClr val="2E95D3"/>
                </a:solidFill>
                <a:latin typeface="Söhne Mono"/>
              </a:rPr>
              <a:t>import</a:t>
            </a:r>
            <a:r>
              <a:rPr lang="en-US" dirty="0">
                <a:solidFill>
                  <a:srgbClr val="FFFFFF"/>
                </a:solidFill>
                <a:latin typeface="Söhne Mono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Söhne Mono"/>
              </a:rPr>
              <a:t>BoxLayout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641A0A-4751-7895-E148-7E542DE2A8DC}"/>
              </a:ext>
            </a:extLst>
          </p:cNvPr>
          <p:cNvSpPr txBox="1"/>
          <p:nvPr/>
        </p:nvSpPr>
        <p:spPr>
          <a:xfrm>
            <a:off x="401401" y="2305660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6DC9437-778F-4AFB-7923-F583E8EDAA37}"/>
              </a:ext>
            </a:extLst>
          </p:cNvPr>
          <p:cNvSpPr/>
          <p:nvPr/>
        </p:nvSpPr>
        <p:spPr>
          <a:xfrm>
            <a:off x="3104271" y="3264257"/>
            <a:ext cx="5861539" cy="431027"/>
          </a:xfrm>
          <a:custGeom>
            <a:avLst/>
            <a:gdLst>
              <a:gd name="connsiteX0" fmla="*/ 0 w 5861539"/>
              <a:gd name="connsiteY0" fmla="*/ 71839 h 431027"/>
              <a:gd name="connsiteX1" fmla="*/ 71839 w 5861539"/>
              <a:gd name="connsiteY1" fmla="*/ 0 h 431027"/>
              <a:gd name="connsiteX2" fmla="*/ 5789700 w 5861539"/>
              <a:gd name="connsiteY2" fmla="*/ 0 h 431027"/>
              <a:gd name="connsiteX3" fmla="*/ 5861539 w 5861539"/>
              <a:gd name="connsiteY3" fmla="*/ 71839 h 431027"/>
              <a:gd name="connsiteX4" fmla="*/ 5861539 w 5861539"/>
              <a:gd name="connsiteY4" fmla="*/ 359188 h 431027"/>
              <a:gd name="connsiteX5" fmla="*/ 5789700 w 5861539"/>
              <a:gd name="connsiteY5" fmla="*/ 431027 h 431027"/>
              <a:gd name="connsiteX6" fmla="*/ 71839 w 5861539"/>
              <a:gd name="connsiteY6" fmla="*/ 431027 h 431027"/>
              <a:gd name="connsiteX7" fmla="*/ 0 w 5861539"/>
              <a:gd name="connsiteY7" fmla="*/ 359188 h 431027"/>
              <a:gd name="connsiteX8" fmla="*/ 0 w 5861539"/>
              <a:gd name="connsiteY8" fmla="*/ 71839 h 4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61539" h="431027">
                <a:moveTo>
                  <a:pt x="0" y="71839"/>
                </a:moveTo>
                <a:cubicBezTo>
                  <a:pt x="0" y="32163"/>
                  <a:pt x="32163" y="0"/>
                  <a:pt x="71839" y="0"/>
                </a:cubicBezTo>
                <a:lnTo>
                  <a:pt x="5789700" y="0"/>
                </a:lnTo>
                <a:cubicBezTo>
                  <a:pt x="5829376" y="0"/>
                  <a:pt x="5861539" y="32163"/>
                  <a:pt x="5861539" y="71839"/>
                </a:cubicBezTo>
                <a:lnTo>
                  <a:pt x="5861539" y="359188"/>
                </a:lnTo>
                <a:cubicBezTo>
                  <a:pt x="5861539" y="398864"/>
                  <a:pt x="5829376" y="431027"/>
                  <a:pt x="5789700" y="431027"/>
                </a:cubicBezTo>
                <a:lnTo>
                  <a:pt x="71839" y="431027"/>
                </a:lnTo>
                <a:cubicBezTo>
                  <a:pt x="32163" y="431027"/>
                  <a:pt x="0" y="398864"/>
                  <a:pt x="0" y="359188"/>
                </a:cubicBezTo>
                <a:lnTo>
                  <a:pt x="0" y="718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241" tIns="97241" rIns="97241" bIns="97241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b="1" kern="1200" dirty="0"/>
              <a:t>Properties</a:t>
            </a:r>
            <a:endParaRPr lang="en-US" sz="2000" b="1" kern="120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D7BEA69-69CF-1C28-12D1-9464B3A8EF76}"/>
              </a:ext>
            </a:extLst>
          </p:cNvPr>
          <p:cNvSpPr/>
          <p:nvPr/>
        </p:nvSpPr>
        <p:spPr>
          <a:xfrm>
            <a:off x="3104271" y="3765624"/>
            <a:ext cx="5861539" cy="650989"/>
          </a:xfrm>
          <a:custGeom>
            <a:avLst/>
            <a:gdLst>
              <a:gd name="connsiteX0" fmla="*/ 0 w 5861539"/>
              <a:gd name="connsiteY0" fmla="*/ 0 h 650989"/>
              <a:gd name="connsiteX1" fmla="*/ 5861539 w 5861539"/>
              <a:gd name="connsiteY1" fmla="*/ 0 h 650989"/>
              <a:gd name="connsiteX2" fmla="*/ 5861539 w 5861539"/>
              <a:gd name="connsiteY2" fmla="*/ 650989 h 650989"/>
              <a:gd name="connsiteX3" fmla="*/ 0 w 5861539"/>
              <a:gd name="connsiteY3" fmla="*/ 650989 h 650989"/>
              <a:gd name="connsiteX4" fmla="*/ 0 w 5861539"/>
              <a:gd name="connsiteY4" fmla="*/ 0 h 65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1539" h="650989">
                <a:moveTo>
                  <a:pt x="0" y="0"/>
                </a:moveTo>
                <a:lnTo>
                  <a:pt x="5861539" y="0"/>
                </a:lnTo>
                <a:lnTo>
                  <a:pt x="5861539" y="650989"/>
                </a:lnTo>
                <a:lnTo>
                  <a:pt x="0" y="650989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6104" tIns="13970" rIns="78232" bIns="13970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Char char="•"/>
            </a:pPr>
            <a:r>
              <a:rPr lang="en-US" sz="1600" b="1" i="0" kern="1200" dirty="0"/>
              <a:t>‘orientation’ (</a:t>
            </a:r>
            <a:r>
              <a:rPr lang="en-US" sz="1600" b="1" i="0" kern="1200" dirty="0" err="1"/>
              <a:t>StringProperty</a:t>
            </a:r>
            <a:r>
              <a:rPr lang="en-US" sz="1600" b="1" i="0" kern="1200" dirty="0"/>
              <a:t>, default: 'horizontal’): </a:t>
            </a:r>
            <a:r>
              <a:rPr lang="en-US" sz="1600" b="0" i="0" kern="1200" dirty="0"/>
              <a:t>Specifies the orientation of the layout. It can be set to 'horizontal' or 'vertical'.</a:t>
            </a:r>
            <a:endParaRPr lang="en-US" sz="1600" kern="1200" dirty="0"/>
          </a:p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Char char="•"/>
            </a:pPr>
            <a:r>
              <a:rPr lang="en-US" sz="1600" b="1" i="0" kern="1200" dirty="0"/>
              <a:t>‘spacing’ (</a:t>
            </a:r>
            <a:r>
              <a:rPr lang="en-US" sz="1600" b="1" i="0" kern="1200" dirty="0" err="1"/>
              <a:t>NumericProperty</a:t>
            </a:r>
            <a:r>
              <a:rPr lang="en-US" sz="1600" b="1" i="0" kern="1200" dirty="0"/>
              <a:t>, default: 0)</a:t>
            </a:r>
            <a:r>
              <a:rPr lang="en-US" sz="1600" b="0" i="0" kern="1200" dirty="0"/>
              <a:t>: The space between children in pixels.</a:t>
            </a:r>
            <a:endParaRPr lang="en-US" sz="1600" kern="1200" dirty="0"/>
          </a:p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Char char="•"/>
            </a:pPr>
            <a:r>
              <a:rPr lang="en-US" sz="1600" b="1" i="0" kern="1200" dirty="0"/>
              <a:t>‘padding’ (</a:t>
            </a:r>
            <a:r>
              <a:rPr lang="en-US" sz="1600" b="1" i="0" kern="1200" dirty="0" err="1"/>
              <a:t>NumericProperty</a:t>
            </a:r>
            <a:r>
              <a:rPr lang="en-US" sz="1600" b="1" i="0" kern="1200" dirty="0"/>
              <a:t>, default: 0)</a:t>
            </a:r>
            <a:r>
              <a:rPr lang="en-US" sz="1600" b="0" i="0" kern="1200" dirty="0"/>
              <a:t>: The space between the layout box and its children.</a:t>
            </a:r>
            <a:endParaRPr lang="en-US" sz="1600" kern="12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285EF93-6545-B7D7-308D-5079443403DA}"/>
              </a:ext>
            </a:extLst>
          </p:cNvPr>
          <p:cNvSpPr/>
          <p:nvPr/>
        </p:nvSpPr>
        <p:spPr>
          <a:xfrm>
            <a:off x="3104270" y="5274743"/>
            <a:ext cx="5861539" cy="431027"/>
          </a:xfrm>
          <a:custGeom>
            <a:avLst/>
            <a:gdLst>
              <a:gd name="connsiteX0" fmla="*/ 0 w 5861539"/>
              <a:gd name="connsiteY0" fmla="*/ 71839 h 431027"/>
              <a:gd name="connsiteX1" fmla="*/ 71839 w 5861539"/>
              <a:gd name="connsiteY1" fmla="*/ 0 h 431027"/>
              <a:gd name="connsiteX2" fmla="*/ 5789700 w 5861539"/>
              <a:gd name="connsiteY2" fmla="*/ 0 h 431027"/>
              <a:gd name="connsiteX3" fmla="*/ 5861539 w 5861539"/>
              <a:gd name="connsiteY3" fmla="*/ 71839 h 431027"/>
              <a:gd name="connsiteX4" fmla="*/ 5861539 w 5861539"/>
              <a:gd name="connsiteY4" fmla="*/ 359188 h 431027"/>
              <a:gd name="connsiteX5" fmla="*/ 5789700 w 5861539"/>
              <a:gd name="connsiteY5" fmla="*/ 431027 h 431027"/>
              <a:gd name="connsiteX6" fmla="*/ 71839 w 5861539"/>
              <a:gd name="connsiteY6" fmla="*/ 431027 h 431027"/>
              <a:gd name="connsiteX7" fmla="*/ 0 w 5861539"/>
              <a:gd name="connsiteY7" fmla="*/ 359188 h 431027"/>
              <a:gd name="connsiteX8" fmla="*/ 0 w 5861539"/>
              <a:gd name="connsiteY8" fmla="*/ 71839 h 4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61539" h="431027">
                <a:moveTo>
                  <a:pt x="0" y="71839"/>
                </a:moveTo>
                <a:cubicBezTo>
                  <a:pt x="0" y="32163"/>
                  <a:pt x="32163" y="0"/>
                  <a:pt x="71839" y="0"/>
                </a:cubicBezTo>
                <a:lnTo>
                  <a:pt x="5789700" y="0"/>
                </a:lnTo>
                <a:cubicBezTo>
                  <a:pt x="5829376" y="0"/>
                  <a:pt x="5861539" y="32163"/>
                  <a:pt x="5861539" y="71839"/>
                </a:cubicBezTo>
                <a:lnTo>
                  <a:pt x="5861539" y="359188"/>
                </a:lnTo>
                <a:cubicBezTo>
                  <a:pt x="5861539" y="398864"/>
                  <a:pt x="5829376" y="431027"/>
                  <a:pt x="5789700" y="431027"/>
                </a:cubicBezTo>
                <a:lnTo>
                  <a:pt x="71839" y="431027"/>
                </a:lnTo>
                <a:cubicBezTo>
                  <a:pt x="32163" y="431027"/>
                  <a:pt x="0" y="398864"/>
                  <a:pt x="0" y="359188"/>
                </a:cubicBezTo>
                <a:lnTo>
                  <a:pt x="0" y="718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3">
              <a:hueOff val="0"/>
              <a:satOff val="0"/>
              <a:lumOff val="0"/>
              <a:alphaOff val="0"/>
            </a:schemeClr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9621" tIns="89621" rIns="89621" bIns="89621" numCol="1" spcCol="1270" anchor="ctr" anchorCtr="0">
            <a:noAutofit/>
          </a:bodyPr>
          <a:lstStyle/>
          <a:p>
            <a:pPr marL="0" lvl="0" indent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800" b="1" kern="1200" dirty="0"/>
              <a:t>Methods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567A8A3-E075-B23A-FC81-1A4BB42BC774}"/>
              </a:ext>
            </a:extLst>
          </p:cNvPr>
          <p:cNvSpPr/>
          <p:nvPr/>
        </p:nvSpPr>
        <p:spPr>
          <a:xfrm>
            <a:off x="3104270" y="5733906"/>
            <a:ext cx="5861539" cy="1035114"/>
          </a:xfrm>
          <a:custGeom>
            <a:avLst/>
            <a:gdLst>
              <a:gd name="connsiteX0" fmla="*/ 0 w 5861539"/>
              <a:gd name="connsiteY0" fmla="*/ 0 h 474292"/>
              <a:gd name="connsiteX1" fmla="*/ 5861539 w 5861539"/>
              <a:gd name="connsiteY1" fmla="*/ 0 h 474292"/>
              <a:gd name="connsiteX2" fmla="*/ 5861539 w 5861539"/>
              <a:gd name="connsiteY2" fmla="*/ 474292 h 474292"/>
              <a:gd name="connsiteX3" fmla="*/ 0 w 5861539"/>
              <a:gd name="connsiteY3" fmla="*/ 474292 h 474292"/>
              <a:gd name="connsiteX4" fmla="*/ 0 w 5861539"/>
              <a:gd name="connsiteY4" fmla="*/ 0 h 474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1539" h="474292">
                <a:moveTo>
                  <a:pt x="0" y="0"/>
                </a:moveTo>
                <a:lnTo>
                  <a:pt x="5861539" y="0"/>
                </a:lnTo>
                <a:lnTo>
                  <a:pt x="5861539" y="474292"/>
                </a:lnTo>
                <a:lnTo>
                  <a:pt x="0" y="47429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86104" tIns="13970" rIns="78232" bIns="13970" numCol="1" spcCol="1270" anchor="t" anchorCtr="0">
            <a:noAutofit/>
          </a:bodyPr>
          <a:lstStyle/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Font typeface="Arial" panose="020B0604020202020204" pitchFamily="34" charset="0"/>
              <a:buChar char="•"/>
            </a:pPr>
            <a:r>
              <a:rPr lang="en-US" sz="1600" b="1" i="0" kern="1200" dirty="0" err="1"/>
              <a:t>add_widget</a:t>
            </a:r>
            <a:r>
              <a:rPr lang="en-US" sz="1600" b="1" i="0" kern="1200" dirty="0"/>
              <a:t>(widget, index=0, canvas=None)</a:t>
            </a:r>
            <a:r>
              <a:rPr lang="en-US" sz="1600" b="0" i="0" kern="1200" dirty="0"/>
              <a:t>: Adds a widget to the layout. You can specify the index where the widget should be added.</a:t>
            </a:r>
            <a:endParaRPr lang="en-US" sz="1600" kern="1200" dirty="0"/>
          </a:p>
          <a:p>
            <a:pPr marL="57150" lvl="1" indent="-57150" algn="l" defTabSz="488950">
              <a:lnSpc>
                <a:spcPct val="90000"/>
              </a:lnSpc>
              <a:spcBef>
                <a:spcPct val="0"/>
              </a:spcBef>
              <a:spcAft>
                <a:spcPct val="20000"/>
              </a:spcAft>
              <a:buFont typeface="Arial" panose="020B0604020202020204" pitchFamily="34" charset="0"/>
              <a:buChar char="•"/>
            </a:pPr>
            <a:r>
              <a:rPr lang="en-US" sz="1600" b="1" i="0" kern="1200" dirty="0" err="1"/>
              <a:t>remove_widget</a:t>
            </a:r>
            <a:r>
              <a:rPr lang="en-US" sz="1600" b="1" i="0" kern="1200" dirty="0"/>
              <a:t>(widget)</a:t>
            </a:r>
            <a:r>
              <a:rPr lang="en-US" sz="1600" b="0" i="0" kern="1200" dirty="0"/>
              <a:t>: Removes a widget from the layout.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BA91AAB-9C55-6F5C-B8B6-1D7E4F786991}"/>
              </a:ext>
            </a:extLst>
          </p:cNvPr>
          <p:cNvSpPr txBox="1"/>
          <p:nvPr/>
        </p:nvSpPr>
        <p:spPr>
          <a:xfrm>
            <a:off x="3104270" y="2782561"/>
            <a:ext cx="2970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Whats</a:t>
            </a:r>
            <a:r>
              <a:rPr lang="en-US" b="1" dirty="0"/>
              <a:t> </a:t>
            </a:r>
            <a:r>
              <a:rPr lang="en-US" b="1" dirty="0" err="1"/>
              <a:t>BoxLayout</a:t>
            </a:r>
            <a:r>
              <a:rPr lang="en-US" b="1" dirty="0"/>
              <a:t> gives you?!</a:t>
            </a:r>
          </a:p>
        </p:txBody>
      </p:sp>
    </p:spTree>
    <p:extLst>
      <p:ext uri="{BB962C8B-B14F-4D97-AF65-F5344CB8AC3E}">
        <p14:creationId xmlns:p14="http://schemas.microsoft.com/office/powerpoint/2010/main" val="125862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25" grpId="0" animBg="1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310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Label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49F44E-E652-1D4C-FCEE-7D4CE62B9E12}"/>
              </a:ext>
            </a:extLst>
          </p:cNvPr>
          <p:cNvSpPr txBox="1"/>
          <p:nvPr/>
        </p:nvSpPr>
        <p:spPr>
          <a:xfrm>
            <a:off x="2839058" y="1889489"/>
            <a:ext cx="4762124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from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kivy.uix.label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b="0" i="0" dirty="0">
                <a:solidFill>
                  <a:srgbClr val="2E95D3"/>
                </a:solidFill>
                <a:effectLst/>
                <a:latin typeface="Söhne Mono"/>
              </a:rPr>
              <a:t>import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Label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4BF4172-FF64-8D67-A8AD-C1C3D130A00D}"/>
              </a:ext>
            </a:extLst>
          </p:cNvPr>
          <p:cNvSpPr txBox="1"/>
          <p:nvPr/>
        </p:nvSpPr>
        <p:spPr>
          <a:xfrm>
            <a:off x="1872481" y="1913955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Load as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767124-75E7-0106-41E5-CF5D88FAD94A}"/>
              </a:ext>
            </a:extLst>
          </p:cNvPr>
          <p:cNvSpPr txBox="1"/>
          <p:nvPr/>
        </p:nvSpPr>
        <p:spPr>
          <a:xfrm>
            <a:off x="2443089" y="2459634"/>
            <a:ext cx="2481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Whats</a:t>
            </a:r>
            <a:r>
              <a:rPr lang="en-US" b="1" dirty="0"/>
              <a:t> Label gives you?!</a:t>
            </a: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8F8A7F0-3826-8DE4-216D-DD8032ADE0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2481" y="886406"/>
            <a:ext cx="415264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Label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class is a widget that displays a text string.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413D7C5-5C2B-4203-76D1-E20AD635C188}"/>
              </a:ext>
            </a:extLst>
          </p:cNvPr>
          <p:cNvSpPr/>
          <p:nvPr/>
        </p:nvSpPr>
        <p:spPr>
          <a:xfrm>
            <a:off x="2485293" y="2853432"/>
            <a:ext cx="2086708" cy="431027"/>
          </a:xfrm>
          <a:custGeom>
            <a:avLst/>
            <a:gdLst>
              <a:gd name="connsiteX0" fmla="*/ 0 w 5861539"/>
              <a:gd name="connsiteY0" fmla="*/ 71839 h 431027"/>
              <a:gd name="connsiteX1" fmla="*/ 71839 w 5861539"/>
              <a:gd name="connsiteY1" fmla="*/ 0 h 431027"/>
              <a:gd name="connsiteX2" fmla="*/ 5789700 w 5861539"/>
              <a:gd name="connsiteY2" fmla="*/ 0 h 431027"/>
              <a:gd name="connsiteX3" fmla="*/ 5861539 w 5861539"/>
              <a:gd name="connsiteY3" fmla="*/ 71839 h 431027"/>
              <a:gd name="connsiteX4" fmla="*/ 5861539 w 5861539"/>
              <a:gd name="connsiteY4" fmla="*/ 359188 h 431027"/>
              <a:gd name="connsiteX5" fmla="*/ 5789700 w 5861539"/>
              <a:gd name="connsiteY5" fmla="*/ 431027 h 431027"/>
              <a:gd name="connsiteX6" fmla="*/ 71839 w 5861539"/>
              <a:gd name="connsiteY6" fmla="*/ 431027 h 431027"/>
              <a:gd name="connsiteX7" fmla="*/ 0 w 5861539"/>
              <a:gd name="connsiteY7" fmla="*/ 359188 h 431027"/>
              <a:gd name="connsiteX8" fmla="*/ 0 w 5861539"/>
              <a:gd name="connsiteY8" fmla="*/ 71839 h 4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61539" h="431027">
                <a:moveTo>
                  <a:pt x="0" y="71839"/>
                </a:moveTo>
                <a:cubicBezTo>
                  <a:pt x="0" y="32163"/>
                  <a:pt x="32163" y="0"/>
                  <a:pt x="71839" y="0"/>
                </a:cubicBezTo>
                <a:lnTo>
                  <a:pt x="5789700" y="0"/>
                </a:lnTo>
                <a:cubicBezTo>
                  <a:pt x="5829376" y="0"/>
                  <a:pt x="5861539" y="32163"/>
                  <a:pt x="5861539" y="71839"/>
                </a:cubicBezTo>
                <a:lnTo>
                  <a:pt x="5861539" y="359188"/>
                </a:lnTo>
                <a:cubicBezTo>
                  <a:pt x="5861539" y="398864"/>
                  <a:pt x="5829376" y="431027"/>
                  <a:pt x="5789700" y="431027"/>
                </a:cubicBezTo>
                <a:lnTo>
                  <a:pt x="71839" y="431027"/>
                </a:lnTo>
                <a:cubicBezTo>
                  <a:pt x="32163" y="431027"/>
                  <a:pt x="0" y="398864"/>
                  <a:pt x="0" y="359188"/>
                </a:cubicBezTo>
                <a:lnTo>
                  <a:pt x="0" y="718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241" tIns="97241" rIns="97241" bIns="97241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b="1" kern="1200" dirty="0"/>
              <a:t>Properties</a:t>
            </a:r>
            <a:endParaRPr lang="en-US" sz="2000" b="1" kern="1200" dirty="0"/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4C3AD817-9040-5C66-EA57-D4B595541F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5853" y="3068945"/>
            <a:ext cx="6156115" cy="266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‘text’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StringProperty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‘  </a:t>
            </a:r>
            <a:r>
              <a:rPr lang="en-US" altLang="en-US" sz="1600" b="1" dirty="0">
                <a:latin typeface="Söhne"/>
              </a:rPr>
              <a:t>‘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: The text to be displayed.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font_size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NumericProperty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15)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: Font size of the text.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font_name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StringProperty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'')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: Name of the font to be used.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‘bold’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BooleanProperty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False)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öhn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‘italic’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BooleanProperty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False)</a:t>
            </a:r>
            <a:endParaRPr lang="en-US" altLang="en-US" sz="1600" dirty="0">
              <a:latin typeface="Söhn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‘underline’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BooleanProperty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False)</a:t>
            </a:r>
            <a:endParaRPr lang="en-US" altLang="en-US" sz="1600" dirty="0">
              <a:latin typeface="Söhn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‘color’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 (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ListProperty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default: [1, 1, 1, 1])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: Color of the text in the format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[r, g, b, a]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"/>
              </a:rPr>
              <a:t>, where each component is a float between 0 and 1.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A17F0E6-6C80-7D30-5C9B-700A1BE68627}"/>
              </a:ext>
            </a:extLst>
          </p:cNvPr>
          <p:cNvSpPr/>
          <p:nvPr/>
        </p:nvSpPr>
        <p:spPr>
          <a:xfrm>
            <a:off x="2485292" y="5515956"/>
            <a:ext cx="2086708" cy="431027"/>
          </a:xfrm>
          <a:custGeom>
            <a:avLst/>
            <a:gdLst>
              <a:gd name="connsiteX0" fmla="*/ 0 w 5861539"/>
              <a:gd name="connsiteY0" fmla="*/ 71839 h 431027"/>
              <a:gd name="connsiteX1" fmla="*/ 71839 w 5861539"/>
              <a:gd name="connsiteY1" fmla="*/ 0 h 431027"/>
              <a:gd name="connsiteX2" fmla="*/ 5789700 w 5861539"/>
              <a:gd name="connsiteY2" fmla="*/ 0 h 431027"/>
              <a:gd name="connsiteX3" fmla="*/ 5861539 w 5861539"/>
              <a:gd name="connsiteY3" fmla="*/ 71839 h 431027"/>
              <a:gd name="connsiteX4" fmla="*/ 5861539 w 5861539"/>
              <a:gd name="connsiteY4" fmla="*/ 359188 h 431027"/>
              <a:gd name="connsiteX5" fmla="*/ 5789700 w 5861539"/>
              <a:gd name="connsiteY5" fmla="*/ 431027 h 431027"/>
              <a:gd name="connsiteX6" fmla="*/ 71839 w 5861539"/>
              <a:gd name="connsiteY6" fmla="*/ 431027 h 431027"/>
              <a:gd name="connsiteX7" fmla="*/ 0 w 5861539"/>
              <a:gd name="connsiteY7" fmla="*/ 359188 h 431027"/>
              <a:gd name="connsiteX8" fmla="*/ 0 w 5861539"/>
              <a:gd name="connsiteY8" fmla="*/ 71839 h 43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861539" h="431027">
                <a:moveTo>
                  <a:pt x="0" y="71839"/>
                </a:moveTo>
                <a:cubicBezTo>
                  <a:pt x="0" y="32163"/>
                  <a:pt x="32163" y="0"/>
                  <a:pt x="71839" y="0"/>
                </a:cubicBezTo>
                <a:lnTo>
                  <a:pt x="5789700" y="0"/>
                </a:lnTo>
                <a:cubicBezTo>
                  <a:pt x="5829376" y="0"/>
                  <a:pt x="5861539" y="32163"/>
                  <a:pt x="5861539" y="71839"/>
                </a:cubicBezTo>
                <a:lnTo>
                  <a:pt x="5861539" y="359188"/>
                </a:lnTo>
                <a:cubicBezTo>
                  <a:pt x="5861539" y="398864"/>
                  <a:pt x="5829376" y="431027"/>
                  <a:pt x="5789700" y="431027"/>
                </a:cubicBezTo>
                <a:lnTo>
                  <a:pt x="71839" y="431027"/>
                </a:lnTo>
                <a:cubicBezTo>
                  <a:pt x="32163" y="431027"/>
                  <a:pt x="0" y="398864"/>
                  <a:pt x="0" y="359188"/>
                </a:cubicBezTo>
                <a:lnTo>
                  <a:pt x="0" y="718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7241" tIns="97241" rIns="97241" bIns="97241" numCol="1" spcCol="1270" anchor="ctr" anchorCtr="0">
            <a:noAutofit/>
          </a:bodyPr>
          <a:lstStyle/>
          <a:p>
            <a:pPr marL="0" lvl="0" indent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b="1" kern="1200" dirty="0"/>
              <a:t>Methods</a:t>
            </a:r>
            <a:endParaRPr lang="en-US" sz="2000" b="1" kern="1200" dirty="0"/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3C525415-85E6-2F10-1052-84F79A8085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5292" y="5793087"/>
            <a:ext cx="5927188" cy="893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98375" rIns="9144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texture_update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: Forces an update of the texture. Useful when modifying the text or its properties dynamically.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A5EEC3-13E3-2DA5-9BD7-E131B7106EFF}"/>
              </a:ext>
            </a:extLst>
          </p:cNvPr>
          <p:cNvSpPr txBox="1"/>
          <p:nvPr/>
        </p:nvSpPr>
        <p:spPr>
          <a:xfrm>
            <a:off x="0" y="6501488"/>
            <a:ext cx="3228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documentation for details</a:t>
            </a:r>
          </a:p>
        </p:txBody>
      </p:sp>
    </p:spTree>
    <p:extLst>
      <p:ext uri="{BB962C8B-B14F-4D97-AF65-F5344CB8AC3E}">
        <p14:creationId xmlns:p14="http://schemas.microsoft.com/office/powerpoint/2010/main" val="1105190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261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Label color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8F8A7F0-3826-8DE4-216D-DD8032ADE0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2481" y="855629"/>
            <a:ext cx="700329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In </a:t>
            </a:r>
            <a:r>
              <a:rPr lang="en-US" sz="1600" b="0" i="0" dirty="0" err="1">
                <a:solidFill>
                  <a:srgbClr val="0F0F0F"/>
                </a:solidFill>
                <a:effectLst/>
                <a:latin typeface="Söhne"/>
              </a:rPr>
              <a:t>Kivy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2800" b="1" i="0" dirty="0">
                <a:solidFill>
                  <a:srgbClr val="0F0F0F"/>
                </a:solidFill>
                <a:effectLst/>
                <a:latin typeface="Söhne"/>
              </a:rPr>
              <a:t>color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values are specified using the </a:t>
            </a:r>
            <a:r>
              <a:rPr lang="en-US" sz="1600" b="1" i="0" dirty="0">
                <a:solidFill>
                  <a:srgbClr val="FF0000"/>
                </a:solidFill>
                <a:effectLst/>
                <a:latin typeface="Söhne"/>
              </a:rPr>
              <a:t>Red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lang="en-US" sz="1600" b="1" i="0" dirty="0">
                <a:solidFill>
                  <a:schemeClr val="accent6"/>
                </a:solidFill>
                <a:effectLst/>
                <a:latin typeface="Söhne"/>
              </a:rPr>
              <a:t>Green,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 </a:t>
            </a:r>
            <a:r>
              <a:rPr lang="en-US" sz="1600" b="1" i="0" dirty="0">
                <a:solidFill>
                  <a:schemeClr val="accent1"/>
                </a:solidFill>
                <a:effectLst/>
                <a:latin typeface="Söhne"/>
              </a:rPr>
              <a:t>Blue</a:t>
            </a:r>
            <a:r>
              <a:rPr lang="en-US" sz="1600" b="0" i="0" dirty="0">
                <a:solidFill>
                  <a:srgbClr val="0F0F0F"/>
                </a:solidFill>
                <a:effectLst/>
                <a:latin typeface="Söhne"/>
              </a:rPr>
              <a:t>, and Alpha (RGBA) format.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A5EEC3-13E3-2DA5-9BD7-E131B7106EFF}"/>
              </a:ext>
            </a:extLst>
          </p:cNvPr>
          <p:cNvSpPr txBox="1"/>
          <p:nvPr/>
        </p:nvSpPr>
        <p:spPr>
          <a:xfrm>
            <a:off x="0" y="6501488"/>
            <a:ext cx="368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Check rgbacolorpicker.com for details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2899D49-F1F4-D6D2-4CA0-BFD4B14F1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0935" y="1868536"/>
            <a:ext cx="714638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Example: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B6FE03-7533-E3DB-60F7-2F07E549B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403" y="2512993"/>
            <a:ext cx="1914792" cy="186716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D14072B-B6C1-CF4B-580F-9A67551E84D0}"/>
              </a:ext>
            </a:extLst>
          </p:cNvPr>
          <p:cNvSpPr txBox="1"/>
          <p:nvPr/>
        </p:nvSpPr>
        <p:spPr>
          <a:xfrm>
            <a:off x="3833448" y="2150730"/>
            <a:ext cx="1995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rgba</a:t>
            </a:r>
            <a:r>
              <a:rPr lang="en-US" dirty="0"/>
              <a:t>(0, 255, 0, 1)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0BCBBD-B76F-2362-1069-8697B0E9B62C}"/>
              </a:ext>
            </a:extLst>
          </p:cNvPr>
          <p:cNvSpPr txBox="1"/>
          <p:nvPr/>
        </p:nvSpPr>
        <p:spPr>
          <a:xfrm>
            <a:off x="1658403" y="2143661"/>
            <a:ext cx="1914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rgba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(255, 0, 0, 1)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6CE3B3A-ACDE-DB62-E768-0004527DA5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034" y="2512993"/>
            <a:ext cx="1905266" cy="188621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984A06F-6AD4-1CE6-BF1E-1426D3201F40}"/>
              </a:ext>
            </a:extLst>
          </p:cNvPr>
          <p:cNvSpPr txBox="1"/>
          <p:nvPr/>
        </p:nvSpPr>
        <p:spPr>
          <a:xfrm>
            <a:off x="6082693" y="2113757"/>
            <a:ext cx="4600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rgba</a:t>
            </a:r>
            <a:r>
              <a:rPr lang="en-US" dirty="0"/>
              <a:t>(0, 0, 255, 1)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10896B3-CF86-7564-AAFB-3552F9FC8E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8577" y="2520062"/>
            <a:ext cx="1924319" cy="190526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52AA1C7-58DA-C439-661A-3949F94AE092}"/>
              </a:ext>
            </a:extLst>
          </p:cNvPr>
          <p:cNvSpPr txBox="1"/>
          <p:nvPr/>
        </p:nvSpPr>
        <p:spPr>
          <a:xfrm>
            <a:off x="6082693" y="4462301"/>
            <a:ext cx="5366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rgba</a:t>
            </a:r>
            <a:r>
              <a:rPr lang="en-US" dirty="0"/>
              <a:t>(0, 0, 255, 0.25)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2CAEEC1-98E9-3B78-DF4F-DDDD599C03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5780" y="4794035"/>
            <a:ext cx="1905266" cy="190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5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0755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Font Type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3FD681E-CB3F-4E8F-0F99-01F78B7E50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680" y="957998"/>
            <a:ext cx="644863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To replace the font type (font family) for a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Kivy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Label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you can use the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font_name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property.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CFF149-2131-5FEC-FA7F-2D97D8A6873A}"/>
              </a:ext>
            </a:extLst>
          </p:cNvPr>
          <p:cNvSpPr txBox="1"/>
          <p:nvPr/>
        </p:nvSpPr>
        <p:spPr>
          <a:xfrm>
            <a:off x="1892104" y="191396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By default, a system-installed font, set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C90E6D-BD0D-E45F-B9D5-93053F67B32D}"/>
              </a:ext>
            </a:extLst>
          </p:cNvPr>
          <p:cNvSpPr txBox="1"/>
          <p:nvPr/>
        </p:nvSpPr>
        <p:spPr>
          <a:xfrm>
            <a:off x="2011680" y="2258821"/>
            <a:ext cx="1906172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font_name</a:t>
            </a:r>
            <a:r>
              <a:rPr lang="en-US" dirty="0"/>
              <a:t>='Arial'</a:t>
            </a:r>
          </a:p>
        </p:txBody>
      </p:sp>
      <p:sp>
        <p:nvSpPr>
          <p:cNvPr id="33" name="Rectangle 2">
            <a:extLst>
              <a:ext uri="{FF2B5EF4-FFF2-40B4-BE49-F238E27FC236}">
                <a16:creationId xmlns:a16="http://schemas.microsoft.com/office/drawing/2014/main" id="{307BAF6F-1C10-7B10-130B-7C64FC2930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1680" y="2533088"/>
            <a:ext cx="7132320" cy="3324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Kivy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comes with a default set of fonts that are available without the need for additional registration. Here are some of the standard fonts you can use 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Kivy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Default Sans-serif Font: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'default'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or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'sans-serif'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Default Monospace Font: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'monospace'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Default Serif Font: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'serif'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14923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0488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Work with one widget, Label-color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A7820A-783C-69A5-DB79-2E75A0E9FCF3}"/>
              </a:ext>
            </a:extLst>
          </p:cNvPr>
          <p:cNvSpPr txBox="1"/>
          <p:nvPr/>
        </p:nvSpPr>
        <p:spPr>
          <a:xfrm>
            <a:off x="2011680" y="875230"/>
            <a:ext cx="5218177" cy="590931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kivy.app</a:t>
            </a:r>
            <a:r>
              <a:rPr lang="en-US" dirty="0"/>
              <a:t> import App</a:t>
            </a:r>
          </a:p>
          <a:p>
            <a:r>
              <a:rPr lang="en-US" dirty="0"/>
              <a:t>from </a:t>
            </a:r>
            <a:r>
              <a:rPr lang="en-US" dirty="0" err="1"/>
              <a:t>kivy.uix.boxlayout</a:t>
            </a:r>
            <a:r>
              <a:rPr lang="en-US" dirty="0"/>
              <a:t> import </a:t>
            </a:r>
            <a:r>
              <a:rPr lang="en-US" dirty="0" err="1"/>
              <a:t>BoxLayout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kivy.uix.label</a:t>
            </a:r>
            <a:r>
              <a:rPr lang="en-US" dirty="0"/>
              <a:t> import Label</a:t>
            </a:r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MyBoxLayout</a:t>
            </a:r>
            <a:r>
              <a:rPr lang="en-US" dirty="0"/>
              <a:t>(</a:t>
            </a:r>
            <a:r>
              <a:rPr lang="en-US" dirty="0" err="1"/>
              <a:t>BoxLayout</a:t>
            </a:r>
            <a:r>
              <a:rPr lang="en-US" dirty="0"/>
              <a:t>):</a:t>
            </a:r>
          </a:p>
          <a:p>
            <a:r>
              <a:rPr lang="en-US" dirty="0"/>
              <a:t>    def __</a:t>
            </a:r>
            <a:r>
              <a:rPr lang="en-US" dirty="0" err="1"/>
              <a:t>init</a:t>
            </a:r>
            <a:r>
              <a:rPr lang="en-US" dirty="0"/>
              <a:t>__(self, **</a:t>
            </a:r>
            <a:r>
              <a:rPr lang="en-US" dirty="0" err="1"/>
              <a:t>kwargs</a:t>
            </a:r>
            <a:r>
              <a:rPr lang="en-US" dirty="0"/>
              <a:t>):</a:t>
            </a:r>
          </a:p>
          <a:p>
            <a:r>
              <a:rPr lang="en-US" dirty="0"/>
              <a:t>        super(</a:t>
            </a:r>
            <a:r>
              <a:rPr lang="en-US" dirty="0" err="1"/>
              <a:t>MyBoxLayout</a:t>
            </a:r>
            <a:r>
              <a:rPr lang="en-US" dirty="0"/>
              <a:t>, self).__</a:t>
            </a:r>
            <a:r>
              <a:rPr lang="en-US" dirty="0" err="1"/>
              <a:t>init</a:t>
            </a:r>
            <a:r>
              <a:rPr lang="en-US" dirty="0"/>
              <a:t>__(**</a:t>
            </a:r>
            <a:r>
              <a:rPr lang="en-US" dirty="0" err="1"/>
              <a:t>kwargs</a:t>
            </a:r>
            <a:r>
              <a:rPr lang="en-US" dirty="0"/>
              <a:t>)</a:t>
            </a:r>
          </a:p>
          <a:p>
            <a:r>
              <a:rPr lang="en-US" dirty="0"/>
              <a:t>        label = Label(</a:t>
            </a:r>
          </a:p>
          <a:p>
            <a:r>
              <a:rPr lang="en-US" dirty="0"/>
              <a:t>            text="Custom Text Style",</a:t>
            </a:r>
          </a:p>
          <a:p>
            <a:r>
              <a:rPr lang="en-US" dirty="0"/>
              <a:t>            </a:t>
            </a:r>
            <a:r>
              <a:rPr lang="en-US" dirty="0" err="1"/>
              <a:t>font_size</a:t>
            </a:r>
            <a:r>
              <a:rPr lang="en-US" dirty="0"/>
              <a:t>='20sp',  </a:t>
            </a:r>
          </a:p>
          <a:p>
            <a:r>
              <a:rPr lang="en-US" dirty="0"/>
              <a:t>            </a:t>
            </a:r>
            <a:r>
              <a:rPr lang="en-US" dirty="0" err="1"/>
              <a:t>font_name</a:t>
            </a:r>
            <a:r>
              <a:rPr lang="en-US" dirty="0"/>
              <a:t>='Calibri',</a:t>
            </a:r>
          </a:p>
          <a:p>
            <a:r>
              <a:rPr lang="en-US" dirty="0"/>
              <a:t>            color=(1, 0, 0, 1),</a:t>
            </a:r>
          </a:p>
          <a:p>
            <a:r>
              <a:rPr lang="en-US" dirty="0"/>
              <a:t>            bold=False,</a:t>
            </a:r>
          </a:p>
          <a:p>
            <a:r>
              <a:rPr lang="en-US" dirty="0"/>
              <a:t>            italic=True,</a:t>
            </a:r>
          </a:p>
          <a:p>
            <a:r>
              <a:rPr lang="en-US" dirty="0"/>
              <a:t>            underline=True)</a:t>
            </a:r>
          </a:p>
          <a:p>
            <a:r>
              <a:rPr lang="en-US" dirty="0"/>
              <a:t>        </a:t>
            </a:r>
            <a:r>
              <a:rPr lang="en-US" dirty="0" err="1"/>
              <a:t>self.add_widget</a:t>
            </a:r>
            <a:r>
              <a:rPr lang="en-US" dirty="0"/>
              <a:t>(label)</a:t>
            </a:r>
          </a:p>
          <a:p>
            <a:r>
              <a:rPr lang="en-US" dirty="0"/>
              <a:t>class </a:t>
            </a:r>
            <a:r>
              <a:rPr lang="en-US" dirty="0" err="1"/>
              <a:t>MyApp</a:t>
            </a:r>
            <a:r>
              <a:rPr lang="en-US" dirty="0"/>
              <a:t>(App):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return </a:t>
            </a:r>
            <a:r>
              <a:rPr lang="en-US" dirty="0" err="1"/>
              <a:t>MyBoxLayout</a:t>
            </a:r>
            <a:r>
              <a:rPr lang="en-US" dirty="0"/>
              <a:t>()</a:t>
            </a:r>
          </a:p>
          <a:p>
            <a:r>
              <a:rPr lang="en-US" dirty="0"/>
              <a:t>if __name__ == '__main__':</a:t>
            </a:r>
          </a:p>
          <a:p>
            <a:r>
              <a:rPr lang="en-US" dirty="0"/>
              <a:t>    </a:t>
            </a:r>
            <a:r>
              <a:rPr lang="en-US" dirty="0" err="1"/>
              <a:t>MyApp</a:t>
            </a:r>
            <a:r>
              <a:rPr lang="en-US" dirty="0"/>
              <a:t>().run()</a:t>
            </a:r>
          </a:p>
        </p:txBody>
      </p:sp>
    </p:spTree>
    <p:extLst>
      <p:ext uri="{BB962C8B-B14F-4D97-AF65-F5344CB8AC3E}">
        <p14:creationId xmlns:p14="http://schemas.microsoft.com/office/powerpoint/2010/main" val="2735174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0488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Work with one widget, Label-color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F77F5-80BA-EBDE-BEB9-1E969A668C2F}"/>
              </a:ext>
            </a:extLst>
          </p:cNvPr>
          <p:cNvSpPr txBox="1"/>
          <p:nvPr/>
        </p:nvSpPr>
        <p:spPr>
          <a:xfrm>
            <a:off x="2011679" y="3429000"/>
            <a:ext cx="540199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Do the same, but change the color to Blue (25%), font type Calibri, font size 11, Bold.</a:t>
            </a:r>
          </a:p>
        </p:txBody>
      </p:sp>
    </p:spTree>
    <p:extLst>
      <p:ext uri="{BB962C8B-B14F-4D97-AF65-F5344CB8AC3E}">
        <p14:creationId xmlns:p14="http://schemas.microsoft.com/office/powerpoint/2010/main" val="296815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16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Work with Two widget, Label-color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F77F5-80BA-EBDE-BEB9-1E969A668C2F}"/>
              </a:ext>
            </a:extLst>
          </p:cNvPr>
          <p:cNvSpPr txBox="1"/>
          <p:nvPr/>
        </p:nvSpPr>
        <p:spPr>
          <a:xfrm>
            <a:off x="2082017" y="3147646"/>
            <a:ext cx="5401994" cy="95410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Add one more widget by setting</a:t>
            </a:r>
            <a:br>
              <a:rPr lang="en-US" sz="2800" b="1" dirty="0"/>
            </a:br>
            <a:r>
              <a:rPr lang="en-US" sz="2800" b="0" i="0" dirty="0" err="1">
                <a:solidFill>
                  <a:srgbClr val="FFFFFF"/>
                </a:solidFill>
                <a:effectLst/>
                <a:latin typeface="Söhne Mono"/>
              </a:rPr>
              <a:t>self.add_widget</a:t>
            </a:r>
            <a:r>
              <a:rPr lang="en-US" sz="2800" b="0" i="0" dirty="0">
                <a:solidFill>
                  <a:srgbClr val="FFFFFF"/>
                </a:solidFill>
                <a:effectLst/>
                <a:latin typeface="Söhne Mono"/>
              </a:rPr>
              <a:t>(label2)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417723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16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Work with Two widget, Label-color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0" descr="Kivy 2.1.0 on PyPI - Libraries.io">
            <a:extLst>
              <a:ext uri="{FF2B5EF4-FFF2-40B4-BE49-F238E27FC236}">
                <a16:creationId xmlns:a16="http://schemas.microsoft.com/office/drawing/2014/main" id="{2D1B5F85-29DE-8FC4-1BA9-C011245E5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9B661D-F050-7696-DAC2-8F64BFE217BB}"/>
              </a:ext>
            </a:extLst>
          </p:cNvPr>
          <p:cNvSpPr txBox="1"/>
          <p:nvPr/>
        </p:nvSpPr>
        <p:spPr>
          <a:xfrm>
            <a:off x="1463040" y="106400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F77F5-80BA-EBDE-BEB9-1E969A668C2F}"/>
              </a:ext>
            </a:extLst>
          </p:cNvPr>
          <p:cNvSpPr txBox="1"/>
          <p:nvPr/>
        </p:nvSpPr>
        <p:spPr>
          <a:xfrm>
            <a:off x="1237957" y="2697480"/>
            <a:ext cx="7061983" cy="200054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Set the Label at the bottom side and make it centered by setting</a:t>
            </a:r>
            <a:br>
              <a:rPr lang="en-US" sz="2800" b="1" dirty="0"/>
            </a:br>
            <a:endParaRPr lang="en-US" sz="2800" b="1" dirty="0"/>
          </a:p>
          <a:p>
            <a:pPr algn="ctr"/>
            <a:r>
              <a:rPr lang="en-US" sz="2000" b="1" dirty="0"/>
              <a:t> height=50,  # Adjust the height as needed</a:t>
            </a:r>
          </a:p>
          <a:p>
            <a:pPr algn="ctr"/>
            <a:r>
              <a:rPr lang="en-US" sz="2000" b="1" dirty="0"/>
              <a:t>            </a:t>
            </a:r>
            <a:r>
              <a:rPr lang="en-US" sz="2000" b="1" dirty="0" err="1"/>
              <a:t>pos_hint</a:t>
            </a:r>
            <a:r>
              <a:rPr lang="en-US" sz="2000" b="1" dirty="0"/>
              <a:t>={'</a:t>
            </a:r>
            <a:r>
              <a:rPr lang="en-US" sz="2000" b="1" dirty="0" err="1"/>
              <a:t>center_x</a:t>
            </a:r>
            <a:r>
              <a:rPr lang="en-US" sz="2000" b="1" dirty="0"/>
              <a:t>': 0.5}  # Center the label horizontally</a:t>
            </a:r>
          </a:p>
        </p:txBody>
      </p:sp>
    </p:spTree>
    <p:extLst>
      <p:ext uri="{BB962C8B-B14F-4D97-AF65-F5344CB8AC3E}">
        <p14:creationId xmlns:p14="http://schemas.microsoft.com/office/powerpoint/2010/main" val="1776797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2990</TotalTime>
  <Words>1864</Words>
  <Application>Microsoft Office PowerPoint</Application>
  <PresentationFormat>On-screen Show (4:3)</PresentationFormat>
  <Paragraphs>220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Söhne</vt:lpstr>
      <vt:lpstr>Söhne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32</cp:revision>
  <dcterms:created xsi:type="dcterms:W3CDTF">2023-09-15T09:50:08Z</dcterms:created>
  <dcterms:modified xsi:type="dcterms:W3CDTF">2023-11-17T01:46:18Z</dcterms:modified>
</cp:coreProperties>
</file>

<file path=docProps/thumbnail.jpeg>
</file>